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7F7C58-DF09-47ED-88F7-5B39AAD4E2AF}" v="29" dt="2018-11-17T07:16:55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0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58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9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3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1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0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8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6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9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7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667" y="2187743"/>
            <a:ext cx="5293449" cy="2482515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cs typeface="Calibri Light"/>
              </a:rPr>
              <a:t>Christmas Tree Decoration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cs typeface="Calibri"/>
              </a:rPr>
              <a:t>Author： </a:t>
            </a:r>
            <a:r>
              <a:rPr lang="en-US" dirty="0" err="1">
                <a:cs typeface="Calibri"/>
              </a:rPr>
              <a:t>Kaihua</a:t>
            </a:r>
            <a:r>
              <a:rPr lang="en-US" dirty="0">
                <a:cs typeface="Calibri"/>
              </a:rPr>
              <a:t> Hu &amp; Yi Zhao</a:t>
            </a:r>
            <a:endParaRPr lang="en-US" dirty="0"/>
          </a:p>
        </p:txBody>
      </p:sp>
      <p:pic>
        <p:nvPicPr>
          <p:cNvPr id="11" name="Graphic 6" descr="Fir tree">
            <a:extLst>
              <a:ext uri="{FF2B5EF4-FFF2-40B4-BE49-F238E27FC236}">
                <a16:creationId xmlns:a16="http://schemas.microsoft.com/office/drawing/2014/main" id="{E2411464-8260-4E54-8380-1D303740A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280DD23-DE8F-45F7-B7E4-F1CE2D02A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C7842-F284-4030-80A9-3AB1F48D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Purpose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01FAE-18B8-48EB-93EE-2F84AD3D3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The season of Christmas is coming. Everyone wants a dreamed Christmas tree but not everyone has a chance to have one due to financial reason, space </a:t>
            </a:r>
            <a:r>
              <a:rPr lang="en-US" sz="2400">
                <a:solidFill>
                  <a:srgbClr val="000000"/>
                </a:solidFill>
                <a:cs typeface="Calibri"/>
              </a:rPr>
              <a:t>limitation or clean up issue .The Christmas tree decoration app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allow users to decorate a virtual Christmas tree inside their house. The user can manipulate the mechanical arm (lower arm, upper arm and hand) to grab ornaments and put them on tips of the tree.</a:t>
            </a:r>
            <a:endParaRPr lang="en-US">
              <a:cs typeface="Calibri"/>
            </a:endParaRPr>
          </a:p>
          <a:p>
            <a:endParaRPr lang="en-US" sz="240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586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5FE9-BCD0-4C4F-9E46-35D2A237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Want a Christmas tree to decorate?</a:t>
            </a:r>
            <a:endParaRPr lang="en-US" dirty="0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CD919A2-9351-4E53-A52A-78520E052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996" y="1734091"/>
            <a:ext cx="6692120" cy="47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9F4465-0A76-41CB-B3CE-BA0F4486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cs typeface="Calibri Light"/>
              </a:rPr>
              <a:t>Project Requirements 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phic 6" descr="Checkmark">
            <a:extLst>
              <a:ext uri="{FF2B5EF4-FFF2-40B4-BE49-F238E27FC236}">
                <a16:creationId xmlns:a16="http://schemas.microsoft.com/office/drawing/2014/main" id="{2B3B8808-7F8B-4CDC-B09D-3429FF344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63B5-9C37-4511-9128-0E3FAD9E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Graphical Objects Hierarchy</a:t>
            </a: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cs typeface="Calibri"/>
              </a:rPr>
              <a:t>       Christmas tree</a:t>
            </a:r>
          </a:p>
          <a:p>
            <a:pPr marL="457200" lvl="1" indent="0">
              <a:buNone/>
            </a:pPr>
            <a:r>
              <a:rPr lang="en-US" sz="2000">
                <a:solidFill>
                  <a:srgbClr val="000000"/>
                </a:solidFill>
                <a:cs typeface="Calibri"/>
              </a:rPr>
              <a:t>       Hanging spots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cs typeface="Calibri"/>
              </a:rPr>
              <a:t>       Mechanical Arm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cs typeface="Calibri"/>
              </a:rPr>
              <a:t>                Base</a:t>
            </a: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cs typeface="Calibri"/>
              </a:rPr>
              <a:t>                       Lower Arm</a:t>
            </a: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cs typeface="Calibri"/>
              </a:rPr>
              <a:t>                               Upper Arm</a:t>
            </a: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cs typeface="Calibri"/>
              </a:rPr>
              <a:t>                                       Hand</a:t>
            </a: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cs typeface="Calibri"/>
              </a:rPr>
              <a:t>        Oranments </a:t>
            </a:r>
          </a:p>
        </p:txBody>
      </p:sp>
    </p:spTree>
    <p:extLst>
      <p:ext uri="{BB962C8B-B14F-4D97-AF65-F5344CB8AC3E}">
        <p14:creationId xmlns:p14="http://schemas.microsoft.com/office/powerpoint/2010/main" val="360113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9F4465-0A76-41CB-B3CE-BA0F4486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cs typeface="Calibri Light"/>
              </a:rPr>
              <a:t>Project Requirements (con.)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phic 6" descr="Checkmark">
            <a:extLst>
              <a:ext uri="{FF2B5EF4-FFF2-40B4-BE49-F238E27FC236}">
                <a16:creationId xmlns:a16="http://schemas.microsoft.com/office/drawing/2014/main" id="{2B3B8808-7F8B-4CDC-B09D-3429FF344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63B5-9C37-4511-9128-0E3FAD9E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2400">
                <a:cs typeface="Calibri"/>
              </a:rPr>
              <a:t>Objects Interaction</a:t>
            </a:r>
            <a:endParaRPr lang="en-US"/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cs typeface="Calibri"/>
              </a:rPr>
              <a:t>       </a:t>
            </a:r>
            <a:r>
              <a:rPr lang="en-US" sz="2000" dirty="0">
                <a:cs typeface="Calibri"/>
              </a:rPr>
              <a:t> Hand </a:t>
            </a:r>
          </a:p>
          <a:p>
            <a:pPr lvl="1"/>
            <a:r>
              <a:rPr lang="en-US" sz="1600">
                <a:cs typeface="Calibri"/>
              </a:rPr>
              <a:t>Grab an ornament </a:t>
            </a:r>
          </a:p>
          <a:p>
            <a:pPr lvl="1"/>
            <a:r>
              <a:rPr lang="en-US" sz="1600">
                <a:cs typeface="Calibri"/>
              </a:rPr>
              <a:t>Put it on the tree (release). </a:t>
            </a:r>
          </a:p>
          <a:p>
            <a:pPr>
              <a:buNone/>
            </a:pPr>
            <a:r>
              <a:rPr lang="en-US" sz="2000">
                <a:cs typeface="Calibri"/>
              </a:rPr>
              <a:t>       Hanging spots                                                   </a:t>
            </a:r>
            <a:endParaRPr lang="en-US" sz="2000" dirty="0"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Originally white</a:t>
            </a:r>
            <a:endParaRPr lang="en-US" sz="1600" dirty="0"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Change to red when touching an                               ornament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cs typeface="Calibri"/>
              </a:rPr>
              <a:t>   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8222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9F4465-0A76-41CB-B3CE-BA0F4486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cs typeface="Calibri Light"/>
              </a:rPr>
              <a:t>Project Requirements (con.)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phic 6" descr="Checkmark">
            <a:extLst>
              <a:ext uri="{FF2B5EF4-FFF2-40B4-BE49-F238E27FC236}">
                <a16:creationId xmlns:a16="http://schemas.microsoft.com/office/drawing/2014/main" id="{2B3B8808-7F8B-4CDC-B09D-3429FF344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63B5-9C37-4511-9128-0E3FAD9E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2400">
                <a:cs typeface="Calibri"/>
              </a:rPr>
              <a:t>Illumination and texture</a:t>
            </a:r>
            <a:endParaRPr lang="en-US"/>
          </a:p>
          <a:p>
            <a:pPr>
              <a:buNone/>
            </a:pPr>
            <a:r>
              <a:rPr lang="en-US" sz="2000">
                <a:cs typeface="Calibri"/>
              </a:rPr>
              <a:t>        Ornaments </a:t>
            </a:r>
            <a:endParaRPr lang="en-US"/>
          </a:p>
          <a:p>
            <a:pPr lvl="1"/>
            <a:r>
              <a:rPr lang="en-US" sz="1600">
                <a:cs typeface="Calibri"/>
              </a:rPr>
              <a:t>Some of them are lights.</a:t>
            </a:r>
            <a:endParaRPr lang="en-US" sz="1600" dirty="0">
              <a:cs typeface="Calibri"/>
            </a:endParaRPr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cs typeface="Calibri"/>
              </a:rPr>
              <a:t>   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95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9F4465-0A76-41CB-B3CE-BA0F4486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cs typeface="Calibri Light"/>
              </a:rPr>
              <a:t>Project Requirements (con.)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phic 6" descr="Checkmark">
            <a:extLst>
              <a:ext uri="{FF2B5EF4-FFF2-40B4-BE49-F238E27FC236}">
                <a16:creationId xmlns:a16="http://schemas.microsoft.com/office/drawing/2014/main" id="{2B3B8808-7F8B-4CDC-B09D-3429FF344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63B5-9C37-4511-9128-0E3FAD9E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206" y="2421682"/>
            <a:ext cx="6244903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2400">
                <a:cs typeface="Calibri"/>
              </a:rPr>
              <a:t>Two Different Views and Camera manipulation </a:t>
            </a:r>
            <a:endParaRPr lang="en-US"/>
          </a:p>
          <a:p>
            <a:pPr>
              <a:buNone/>
            </a:pPr>
            <a:r>
              <a:rPr lang="en-US" sz="2000">
                <a:cs typeface="Calibri"/>
              </a:rPr>
              <a:t>        Main Camera </a:t>
            </a:r>
            <a:endParaRPr lang="en-US"/>
          </a:p>
          <a:p>
            <a:pPr lvl="1"/>
            <a:r>
              <a:rPr lang="en-US" sz="1600">
                <a:cs typeface="Calibri"/>
              </a:rPr>
              <a:t>Locate at eye position</a:t>
            </a:r>
            <a:endParaRPr lang="en-US" sz="1600" dirty="0">
              <a:cs typeface="Calibri"/>
            </a:endParaRPr>
          </a:p>
          <a:p>
            <a:pPr marL="457200" lvl="1" indent="0">
              <a:buNone/>
            </a:pPr>
            <a:r>
              <a:rPr lang="en-US" sz="2000">
                <a:cs typeface="Calibri"/>
              </a:rPr>
              <a:t>Small Camera</a:t>
            </a:r>
            <a:endParaRPr lang="en-US" sz="2000" dirty="0"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Locate at hand</a:t>
            </a:r>
            <a:endParaRPr lang="en-US" sz="1600" dirty="0">
              <a:cs typeface="Calibri"/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000000"/>
              </a:solidFill>
              <a:cs typeface="Calibri"/>
            </a:endParaRP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cs typeface="Calibri"/>
              </a:rPr>
              <a:t>   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868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12AB1-C2B1-4916-836E-2CAE7F82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Timeline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9C235-5758-4D2B-859E-640DC81D1128}"/>
              </a:ext>
            </a:extLst>
          </p:cNvPr>
          <p:cNvSpPr txBox="1"/>
          <p:nvPr/>
        </p:nvSpPr>
        <p:spPr>
          <a:xfrm flipV="1">
            <a:off x="3048000" y="3846731"/>
            <a:ext cx="648903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E3E2-9E42-4DC5-8D04-4556EEEC1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151668"/>
              </p:ext>
            </p:extLst>
          </p:nvPr>
        </p:nvGraphicFramePr>
        <p:xfrm>
          <a:off x="705852" y="3192378"/>
          <a:ext cx="10448224" cy="255283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64505">
                  <a:extLst>
                    <a:ext uri="{9D8B030D-6E8A-4147-A177-3AD203B41FA5}">
                      <a16:colId xmlns:a16="http://schemas.microsoft.com/office/drawing/2014/main" val="3764112836"/>
                    </a:ext>
                  </a:extLst>
                </a:gridCol>
                <a:gridCol w="2923649">
                  <a:extLst>
                    <a:ext uri="{9D8B030D-6E8A-4147-A177-3AD203B41FA5}">
                      <a16:colId xmlns:a16="http://schemas.microsoft.com/office/drawing/2014/main" val="2317492263"/>
                    </a:ext>
                  </a:extLst>
                </a:gridCol>
                <a:gridCol w="2760070">
                  <a:extLst>
                    <a:ext uri="{9D8B030D-6E8A-4147-A177-3AD203B41FA5}">
                      <a16:colId xmlns:a16="http://schemas.microsoft.com/office/drawing/2014/main" val="3000598646"/>
                    </a:ext>
                  </a:extLst>
                </a:gridCol>
              </a:tblGrid>
              <a:tr h="51056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300" u="none" strike="noStrike">
                          <a:effectLst/>
                        </a:rPr>
                        <a:t>  Milestone </a:t>
                      </a:r>
                      <a:endParaRPr lang="en-US" sz="2300">
                        <a:effectLst/>
                      </a:endParaRPr>
                    </a:p>
                  </a:txBody>
                  <a:tcPr marL="119598" marR="119598" marT="59798" marB="59798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300" u="none" strike="noStrike"/>
                        <a:t>Schedule </a:t>
                      </a:r>
                      <a:endParaRPr lang="en-US" sz="2300">
                        <a:effectLst/>
                      </a:endParaRPr>
                    </a:p>
                  </a:txBody>
                  <a:tcPr marL="119598" marR="119598" marT="59798" marB="59798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300" u="none" strike="noStrike">
                          <a:effectLst/>
                        </a:rPr>
                        <a:t>Status </a:t>
                      </a:r>
                      <a:endParaRPr lang="en-US" sz="2300">
                        <a:effectLst/>
                      </a:endParaRPr>
                    </a:p>
                  </a:txBody>
                  <a:tcPr marL="119598" marR="119598" marT="59798" marB="59798"/>
                </a:tc>
                <a:extLst>
                  <a:ext uri="{0D108BD9-81ED-4DB2-BD59-A6C34878D82A}">
                    <a16:rowId xmlns:a16="http://schemas.microsoft.com/office/drawing/2014/main" val="2075406027"/>
                  </a:ext>
                </a:extLst>
              </a:tr>
              <a:tr h="510566">
                <a:tc>
                  <a:txBody>
                    <a:bodyPr/>
                    <a:lstStyle/>
                    <a:p>
                      <a:pPr algn="l" rtl="0"/>
                      <a:r>
                        <a:rPr lang="en-US" sz="2300" u="none" strike="noStrike"/>
                        <a:t>Proposal </a:t>
                      </a:r>
                      <a:endParaRPr lang="en-US" sz="2300">
                        <a:effectLst/>
                      </a:endParaRPr>
                    </a:p>
                  </a:txBody>
                  <a:tcPr marL="119598" marR="119598" marT="59798" marB="59798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300" u="none" strike="noStrike">
                          <a:effectLst/>
                        </a:rPr>
                        <a:t>Nov. 15 - 19 </a:t>
                      </a:r>
                      <a:endParaRPr lang="en-US" sz="2300">
                        <a:effectLst/>
                      </a:endParaRPr>
                    </a:p>
                  </a:txBody>
                  <a:tcPr marL="119598" marR="119598" marT="59798" marB="59798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300" u="none" strike="noStrike">
                          <a:effectLst/>
                        </a:rPr>
                        <a:t>In process </a:t>
                      </a:r>
                      <a:endParaRPr lang="en-US" sz="2300">
                        <a:effectLst/>
                      </a:endParaRPr>
                    </a:p>
                  </a:txBody>
                  <a:tcPr marL="119598" marR="119598" marT="59798" marB="59798"/>
                </a:tc>
                <a:extLst>
                  <a:ext uri="{0D108BD9-81ED-4DB2-BD59-A6C34878D82A}">
                    <a16:rowId xmlns:a16="http://schemas.microsoft.com/office/drawing/2014/main" val="1529703537"/>
                  </a:ext>
                </a:extLst>
              </a:tr>
              <a:tr h="51056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Objects Hierarchy and Texture</a:t>
                      </a:r>
                      <a:r>
                        <a:rPr lang="en-US" sz="2300" u="none" strike="noStrike" dirty="0"/>
                        <a:t>  </a:t>
                      </a:r>
                      <a:endParaRPr lang="en-US" sz="2300">
                        <a:effectLst/>
                      </a:endParaRPr>
                    </a:p>
                  </a:txBody>
                  <a:tcPr marL="119598" marR="119598" marT="59798" marB="59798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300" u="none" strike="noStrike">
                          <a:effectLst/>
                        </a:rPr>
                        <a:t>Nov.20- 26 </a:t>
                      </a:r>
                      <a:endParaRPr lang="en-US" sz="2300">
                        <a:effectLst/>
                      </a:endParaRPr>
                    </a:p>
                  </a:txBody>
                  <a:tcPr marL="119598" marR="119598" marT="59798" marB="5979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3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 process </a:t>
                      </a:r>
                      <a:endParaRPr lang="en-US" sz="2300" b="0" i="0" u="none" strike="noStrike" noProof="0">
                        <a:effectLst/>
                        <a:latin typeface="Arial"/>
                      </a:endParaRPr>
                    </a:p>
                  </a:txBody>
                  <a:tcPr marL="119598" marR="119598" marT="59798" marB="59798"/>
                </a:tc>
                <a:extLst>
                  <a:ext uri="{0D108BD9-81ED-4DB2-BD59-A6C34878D82A}">
                    <a16:rowId xmlns:a16="http://schemas.microsoft.com/office/drawing/2014/main" val="1864751486"/>
                  </a:ext>
                </a:extLst>
              </a:tr>
              <a:tr h="51056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3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Object Interaction and Camera view</a:t>
                      </a:r>
                      <a:endParaRPr lang="en-US">
                        <a:effectLst/>
                      </a:endParaRPr>
                    </a:p>
                  </a:txBody>
                  <a:tcPr marL="119598" marR="119598" marT="59798" marB="59798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300" u="none" strike="noStrike">
                          <a:effectLst/>
                        </a:rPr>
                        <a:t>Nov. 27 – Dec 3 </a:t>
                      </a:r>
                      <a:endParaRPr lang="en-US" sz="2300">
                        <a:effectLst/>
                      </a:endParaRPr>
                    </a:p>
                  </a:txBody>
                  <a:tcPr marL="119598" marR="119598" marT="59798" marB="59798"/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9598" marR="119598" marT="59798" marB="59798"/>
                </a:tc>
                <a:extLst>
                  <a:ext uri="{0D108BD9-81ED-4DB2-BD59-A6C34878D82A}">
                    <a16:rowId xmlns:a16="http://schemas.microsoft.com/office/drawing/2014/main" val="1517763877"/>
                  </a:ext>
                </a:extLst>
              </a:tr>
              <a:tr h="510566">
                <a:tc>
                  <a:txBody>
                    <a:bodyPr/>
                    <a:lstStyle/>
                    <a:p>
                      <a:pPr algn="l" rtl="0"/>
                      <a:r>
                        <a:rPr lang="en-US" sz="2300" u="none" strike="noStrike">
                          <a:effectLst/>
                        </a:rPr>
                        <a:t>Testing</a:t>
                      </a:r>
                      <a:r>
                        <a:rPr lang="en-US" sz="2300" u="none" strike="noStrike" dirty="0"/>
                        <a:t> </a:t>
                      </a:r>
                      <a:endParaRPr lang="en-US" sz="2300" dirty="0">
                        <a:effectLst/>
                      </a:endParaRPr>
                    </a:p>
                  </a:txBody>
                  <a:tcPr marL="119598" marR="119598" marT="59798" marB="59798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300" u="none" strike="noStrike">
                          <a:effectLst/>
                        </a:rPr>
                        <a:t>Dec. 4 -10 </a:t>
                      </a:r>
                      <a:endParaRPr lang="en-US" sz="2300">
                        <a:effectLst/>
                      </a:endParaRPr>
                    </a:p>
                  </a:txBody>
                  <a:tcPr marL="119598" marR="119598" marT="59798" marB="59798"/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9598" marR="119598" marT="59798" marB="59798"/>
                </a:tc>
                <a:extLst>
                  <a:ext uri="{0D108BD9-81ED-4DB2-BD59-A6C34878D82A}">
                    <a16:rowId xmlns:a16="http://schemas.microsoft.com/office/drawing/2014/main" val="4234878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1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05AF1-7C6B-463C-BA42-3C12D1144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4C004945-DE1D-4D74-B06E-50FBA609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9C613-9E79-4E53-8324-1D127A998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6000">
                <a:solidFill>
                  <a:srgbClr val="000000"/>
                </a:solidFill>
                <a:latin typeface="Calibri Light"/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02636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Christmas Tree Decoration</vt:lpstr>
      <vt:lpstr>Purpose</vt:lpstr>
      <vt:lpstr>Want a Christmas tree to decorate?</vt:lpstr>
      <vt:lpstr>Project Requirements </vt:lpstr>
      <vt:lpstr>Project Requirements (con.)</vt:lpstr>
      <vt:lpstr>Project Requirements (con.)</vt:lpstr>
      <vt:lpstr>Project Requirements (con.)</vt:lpstr>
      <vt:lpstr>Timeline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310</cp:revision>
  <dcterms:created xsi:type="dcterms:W3CDTF">2013-07-15T20:26:40Z</dcterms:created>
  <dcterms:modified xsi:type="dcterms:W3CDTF">2018-11-17T07:18:07Z</dcterms:modified>
</cp:coreProperties>
</file>